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172" r:id="rId28"/>
    <p:sldId id="3173" r:id="rId29"/>
    <p:sldId id="3049" r:id="rId30"/>
    <p:sldId id="3031" r:id="rId31"/>
    <p:sldId id="3032" r:id="rId32"/>
    <p:sldId id="3156" r:id="rId33"/>
    <p:sldId id="577" r:id="rId34"/>
    <p:sldId id="2986" r:id="rId35"/>
    <p:sldId id="3164" r:id="rId36"/>
    <p:sldId id="261" r:id="rId37"/>
    <p:sldId id="3054" r:id="rId38"/>
    <p:sldId id="3019" r:id="rId39"/>
    <p:sldId id="3155" r:id="rId40"/>
    <p:sldId id="3162" r:id="rId41"/>
    <p:sldId id="1069" r:id="rId42"/>
    <p:sldId id="3052" r:id="rId43"/>
    <p:sldId id="3047" r:id="rId44"/>
    <p:sldId id="937" r:id="rId45"/>
    <p:sldId id="3159" r:id="rId46"/>
    <p:sldId id="3171" r:id="rId47"/>
    <p:sldId id="3163" r:id="rId48"/>
    <p:sldId id="3167" r:id="rId49"/>
    <p:sldId id="3169" r:id="rId50"/>
    <p:sldId id="300" r:id="rId51"/>
    <p:sldId id="299" r:id="rId52"/>
    <p:sldId id="477" r:id="rId53"/>
    <p:sldId id="3168" r:id="rId54"/>
    <p:sldId id="3043" r:id="rId55"/>
    <p:sldId id="3050" r:id="rId56"/>
    <p:sldId id="265" r:id="rId57"/>
    <p:sldId id="3044" r:id="rId58"/>
    <p:sldId id="3051" r:id="rId59"/>
    <p:sldId id="266" r:id="rId60"/>
    <p:sldId id="267"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87" autoAdjust="0"/>
    <p:restoredTop sz="92254" autoAdjust="0"/>
  </p:normalViewPr>
  <p:slideViewPr>
    <p:cSldViewPr snapToGrid="0" snapToObjects="1">
      <p:cViewPr varScale="1">
        <p:scale>
          <a:sx n="123" d="100"/>
          <a:sy n="123" d="100"/>
        </p:scale>
        <p:origin x="192" y="504"/>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1905792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45</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9886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25</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67.gif"/><Relationship Id="rId3" Type="http://schemas.openxmlformats.org/officeDocument/2006/relationships/image" Target="../media/image63.png"/><Relationship Id="rId7" Type="http://schemas.openxmlformats.org/officeDocument/2006/relationships/hyperlink" Target="https://en.wikipedia.org/wiki/File:HomotopySmall.gif" TargetMode="External"/><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64.pn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3.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4.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s://bartoszmilewski.com/2019/07/03/programming-with-universal-constructions/" TargetMode="External"/><Relationship Id="rId5" Type="http://schemas.openxmlformats.org/officeDocument/2006/relationships/hyperlink" Target="https://www.quora.com/What-is-the-meaning-of-the-diagram-for-the-product-in-category-theory-Why-do-the-arrows-point-in-the-ways-they-point" TargetMode="External"/><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82.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6.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5.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7.png"/><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24.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hyperlink" Target="https://www.wikiwand.com/en/Light_cone" TargetMode="External"/><Relationship Id="rId7"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hyperlink" Target="https://lamport.azurewebsites.net/tla/amazon-excerpt.html" TargetMode="External"/><Relationship Id="rId4" Type="http://schemas.openxmlformats.org/officeDocument/2006/relationships/image" Target="../media/image108.jpeg"/></Relationships>
</file>

<file path=ppt/slides/_rels/slide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2.png"/><Relationship Id="rId4" Type="http://schemas.openxmlformats.org/officeDocument/2006/relationships/hyperlink" Target="https://en.wikipedia.org/wiki/Patrick_Cousot" TargetMode="External"/><Relationship Id="rId9" Type="http://schemas.openxmlformats.org/officeDocument/2006/relationships/image" Target="../media/image95.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en.wikipedia.org/wiki/Representable_functor" TargetMode="External"/><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slide" Target="slide42.xml"/><Relationship Id="rId10" Type="http://schemas.openxmlformats.org/officeDocument/2006/relationships/image" Target="../media/image120.png"/><Relationship Id="rId4" Type="http://schemas.openxmlformats.org/officeDocument/2006/relationships/hyperlink" Target="https://bartoszmilewski.com/2015/01/20/functors/" TargetMode="External"/><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30.png"/><Relationship Id="rId3" Type="http://schemas.openxmlformats.org/officeDocument/2006/relationships/image" Target="../media/image50.png"/><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image" Target="../media/image84.png"/><Relationship Id="rId1" Type="http://schemas.openxmlformats.org/officeDocument/2006/relationships/slideLayout" Target="../slideLayouts/slideLayout23.xml"/><Relationship Id="rId6" Type="http://schemas.openxmlformats.org/officeDocument/2006/relationships/image" Target="../media/image12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170.png"/><Relationship Id="rId4" Type="http://schemas.openxmlformats.org/officeDocument/2006/relationships/image" Target="../media/image124.png"/><Relationship Id="rId9" Type="http://schemas.openxmlformats.org/officeDocument/2006/relationships/image" Target="../media/image1160.png"/></Relationships>
</file>

<file path=ppt/slides/_rels/slide33.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38.pn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7.jpeg"/><Relationship Id="rId17" Type="http://schemas.openxmlformats.org/officeDocument/2006/relationships/image" Target="../media/image140.png"/><Relationship Id="rId2" Type="http://schemas.openxmlformats.org/officeDocument/2006/relationships/notesSlide" Target="../notesSlides/notesSlide13.xml"/><Relationship Id="rId16" Type="http://schemas.openxmlformats.org/officeDocument/2006/relationships/image" Target="../media/image103.png"/><Relationship Id="rId1" Type="http://schemas.openxmlformats.org/officeDocument/2006/relationships/slideLayout" Target="../slideLayouts/slideLayout24.xml"/><Relationship Id="rId6" Type="http://schemas.openxmlformats.org/officeDocument/2006/relationships/image" Target="../media/image134.png"/><Relationship Id="rId11" Type="http://schemas.openxmlformats.org/officeDocument/2006/relationships/image" Target="../media/image121.png"/><Relationship Id="rId5" Type="http://schemas.openxmlformats.org/officeDocument/2006/relationships/image" Target="../media/image133.png"/><Relationship Id="rId15" Type="http://schemas.openxmlformats.org/officeDocument/2006/relationships/image" Target="../media/image139.png"/><Relationship Id="rId10" Type="http://schemas.openxmlformats.org/officeDocument/2006/relationships/image" Target="../media/image120.png"/><Relationship Id="rId4" Type="http://schemas.openxmlformats.org/officeDocument/2006/relationships/image" Target="../media/image132.png"/><Relationship Id="rId9" Type="http://schemas.openxmlformats.org/officeDocument/2006/relationships/image" Target="../media/image119.png"/><Relationship Id="rId14" Type="http://schemas.openxmlformats.org/officeDocument/2006/relationships/image" Target="../media/image122.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38.png"/><Relationship Id="rId4" Type="http://schemas.openxmlformats.org/officeDocument/2006/relationships/image" Target="../media/image142.png"/><Relationship Id="rId9" Type="http://schemas.openxmlformats.org/officeDocument/2006/relationships/image" Target="../media/image147.png"/></Relationships>
</file>

<file path=ppt/slides/_rels/slide36.xml.rels><?xml version="1.0" encoding="UTF-8" standalone="yes"?>
<Relationships xmlns="http://schemas.openxmlformats.org/package/2006/relationships"><Relationship Id="rId13" Type="http://schemas.openxmlformats.org/officeDocument/2006/relationships/image" Target="../media/image137.jpe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svg"/><Relationship Id="rId34" Type="http://schemas.openxmlformats.org/officeDocument/2006/relationships/image" Target="../media/image168.png"/><Relationship Id="rId7" Type="http://schemas.openxmlformats.org/officeDocument/2006/relationships/image" Target="../media/image150.png"/><Relationship Id="rId2" Type="http://schemas.openxmlformats.org/officeDocument/2006/relationships/notesSlide" Target="../notesSlides/notesSlide16.xml"/><Relationship Id="rId16" Type="http://schemas.openxmlformats.org/officeDocument/2006/relationships/image" Target="../media/image134.png"/><Relationship Id="rId20" Type="http://schemas.openxmlformats.org/officeDocument/2006/relationships/image" Target="../media/image154.png"/><Relationship Id="rId29" Type="http://schemas.openxmlformats.org/officeDocument/2006/relationships/image" Target="../media/image163.svg"/><Relationship Id="rId41"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149.png"/><Relationship Id="rId11" Type="http://schemas.openxmlformats.org/officeDocument/2006/relationships/image" Target="../media/image118.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svg"/><Relationship Id="rId40" Type="http://schemas.openxmlformats.org/officeDocument/2006/relationships/hyperlink" Target="https://www.paladion.net/devsecops" TargetMode="External"/><Relationship Id="rId5" Type="http://schemas.openxmlformats.org/officeDocument/2006/relationships/image" Target="../media/image148.png"/><Relationship Id="rId15" Type="http://schemas.openxmlformats.org/officeDocument/2006/relationships/image" Target="../media/image140.png"/><Relationship Id="rId23" Type="http://schemas.openxmlformats.org/officeDocument/2006/relationships/image" Target="../media/image157.svg"/><Relationship Id="rId28" Type="http://schemas.openxmlformats.org/officeDocument/2006/relationships/image" Target="../media/image162.png"/><Relationship Id="rId36" Type="http://schemas.openxmlformats.org/officeDocument/2006/relationships/image" Target="../media/image170.png"/><Relationship Id="rId10" Type="http://schemas.openxmlformats.org/officeDocument/2006/relationships/image" Target="../media/image117.png"/><Relationship Id="rId19" Type="http://schemas.openxmlformats.org/officeDocument/2006/relationships/image" Target="../media/image153.svg"/><Relationship Id="rId31" Type="http://schemas.openxmlformats.org/officeDocument/2006/relationships/image" Target="../media/image165.svg"/><Relationship Id="rId4" Type="http://schemas.openxmlformats.org/officeDocument/2006/relationships/image" Target="../media/image142.png"/><Relationship Id="rId9" Type="http://schemas.openxmlformats.org/officeDocument/2006/relationships/image" Target="../media/image116.png"/><Relationship Id="rId14" Type="http://schemas.openxmlformats.org/officeDocument/2006/relationships/image" Target="../media/image139.png"/><Relationship Id="rId22" Type="http://schemas.openxmlformats.org/officeDocument/2006/relationships/image" Target="../media/image156.png"/><Relationship Id="rId27" Type="http://schemas.openxmlformats.org/officeDocument/2006/relationships/image" Target="../media/image161.svg"/><Relationship Id="rId30" Type="http://schemas.openxmlformats.org/officeDocument/2006/relationships/image" Target="../media/image164.png"/><Relationship Id="rId35" Type="http://schemas.openxmlformats.org/officeDocument/2006/relationships/image" Target="../media/image169.svg"/><Relationship Id="rId8" Type="http://schemas.openxmlformats.org/officeDocument/2006/relationships/image" Target="../media/image147.png"/><Relationship Id="rId3" Type="http://schemas.openxmlformats.org/officeDocument/2006/relationships/image" Target="../media/image76.png"/><Relationship Id="rId12" Type="http://schemas.openxmlformats.org/officeDocument/2006/relationships/image" Target="../media/image135.png"/><Relationship Id="rId17" Type="http://schemas.openxmlformats.org/officeDocument/2006/relationships/image" Target="../media/image151.png"/><Relationship Id="rId25" Type="http://schemas.openxmlformats.org/officeDocument/2006/relationships/image" Target="../media/image159.svg"/><Relationship Id="rId33" Type="http://schemas.openxmlformats.org/officeDocument/2006/relationships/image" Target="../media/image167.svg"/><Relationship Id="rId38" Type="http://schemas.openxmlformats.org/officeDocument/2006/relationships/image" Target="../media/image172.png"/></Relationships>
</file>

<file path=ppt/slides/_rels/slide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4.xml"/><Relationship Id="rId4" Type="http://schemas.openxmlformats.org/officeDocument/2006/relationships/image" Target="../media/image176.png"/></Relationships>
</file>

<file path=ppt/slides/_rels/slide38.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92.png"/><Relationship Id="rId7"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0.jpg"/><Relationship Id="rId2" Type="http://schemas.openxmlformats.org/officeDocument/2006/relationships/image" Target="../media/image177.png"/><Relationship Id="rId1" Type="http://schemas.openxmlformats.org/officeDocument/2006/relationships/slideLayout" Target="../slideLayouts/slideLayout23.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hyperlink" Target="https://www.youtube.com/watch?v=vHHBptK2RUo&amp;t=382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International_Standard_Book_Number" TargetMode="External"/><Relationship Id="rId2" Type="http://schemas.openxmlformats.org/officeDocument/2006/relationships/hyperlink" Target="http://homepage.divms.uiowa.edu/~slonnegr/plf/Book/" TargetMode="External"/><Relationship Id="rId1" Type="http://schemas.openxmlformats.org/officeDocument/2006/relationships/slideLayout" Target="../slideLayouts/slideLayout23.xml"/><Relationship Id="rId6" Type="http://schemas.openxmlformats.org/officeDocument/2006/relationships/hyperlink" Target="https://www.jstor.org/stable/1990284?seq=1" TargetMode="External"/><Relationship Id="rId5" Type="http://schemas.openxmlformats.org/officeDocument/2006/relationships/hyperlink" Target="https://www.di.ens.fr/~cousot/publications.www/CousotCousot-POPL-77-ACM-p238--252-1977.pdf" TargetMode="External"/><Relationship Id="rId4" Type="http://schemas.openxmlformats.org/officeDocument/2006/relationships/hyperlink" Target="https://www.pkc.pub/index.php/Special:BookSources/0-201-65697-3"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2.jpe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5.png"/><Relationship Id="rId5" Type="http://schemas.openxmlformats.org/officeDocument/2006/relationships/image" Target="../media/image39.jpeg"/><Relationship Id="rId10"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7.png"/><Relationship Id="rId14" Type="http://schemas.openxmlformats.org/officeDocument/2006/relationships/image" Target="../media/image46.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8.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3.xml"/><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4.jpeg"/><Relationship Id="rId5" Type="http://schemas.openxmlformats.org/officeDocument/2006/relationships/image" Target="../media/image50.png"/><Relationship Id="rId10" Type="http://schemas.openxmlformats.org/officeDocument/2006/relationships/hyperlink" Target="https://www.youtube.com/watch?v=GmN1wO_24Ao" TargetMode="External"/><Relationship Id="rId4" Type="http://schemas.openxmlformats.org/officeDocument/2006/relationships/image" Target="../media/image52.gif"/><Relationship Id="rId9" Type="http://schemas.openxmlformats.org/officeDocument/2006/relationships/image" Target="../media/image48.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8.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16</a:t>
            </a:fld>
            <a:endParaRPr lang="en" dirty="0"/>
          </a:p>
        </p:txBody>
      </p:sp>
      <p:pic>
        <p:nvPicPr>
          <p:cNvPr id="2" name="Picture 1">
            <a:extLst>
              <a:ext uri="{FF2B5EF4-FFF2-40B4-BE49-F238E27FC236}">
                <a16:creationId xmlns:a16="http://schemas.microsoft.com/office/drawing/2014/main" id="{44B50C13-AE04-A24C-ABED-B15E273E9A8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19647" y="1119382"/>
            <a:ext cx="6011333" cy="2458706"/>
          </a:xfrm>
          <a:prstGeom prst="rect">
            <a:avLst/>
          </a:prstGeom>
        </p:spPr>
      </p:pic>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4"/>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每一个”Token”(令牌)</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三笔信息的数据结构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6"/>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6"/>
            <a:extLst>
              <a:ext uri="{FF2B5EF4-FFF2-40B4-BE49-F238E27FC236}">
                <a16:creationId xmlns:a16="http://schemas.microsoft.com/office/drawing/2014/main" id="{A806ACC6-E56B-1D43-9411-080321A8827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5"/>
            <a:extLst>
              <a:ext uri="{FF2B5EF4-FFF2-40B4-BE49-F238E27FC236}">
                <a16:creationId xmlns:a16="http://schemas.microsoft.com/office/drawing/2014/main" id="{B888FF8B-6B15-454E-B4DA-96B866CBE1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Tree>
    <p:extLst>
      <p:ext uri="{BB962C8B-B14F-4D97-AF65-F5344CB8AC3E}">
        <p14:creationId xmlns:p14="http://schemas.microsoft.com/office/powerpoint/2010/main" val="1251330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en-TW" sz="2400" dirty="0">
                <a:latin typeface="STXinwei" panose="02010800040101010101" pitchFamily="2" charset="-122"/>
                <a:ea typeface="STXinwei" panose="02010800040101010101" pitchFamily="2" charset="-122"/>
              </a:rPr>
              <a:t>集成多种领域信息</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413166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三位一体的“系统描述语言” 开发工具</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r>
              <a:rPr lang="en-US" altLang="zh-CN" sz="2400" b="1" dirty="0">
                <a:latin typeface="STXinwei" panose="02010800040101010101" pitchFamily="2" charset="-122"/>
                <a:ea typeface="STXinwei" panose="02010800040101010101" pitchFamily="2" charset="-122"/>
              </a:rPr>
              <a:t>XML/JSON/YAML</a:t>
            </a:r>
            <a:r>
              <a:rPr lang="zh-CN" altLang="en-US" sz="2400" b="1" dirty="0">
                <a:latin typeface="STXinwei" panose="02010800040101010101" pitchFamily="2" charset="-122"/>
                <a:ea typeface="STXinwei" panose="02010800040101010101" pitchFamily="2" charset="-122"/>
              </a:rPr>
              <a:t>）</a:t>
            </a: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23</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25</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879902236"/>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/Non-Fungibility</a:t>
                      </a:r>
                      <a:endParaRPr lang="en-TW"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26</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185213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9186814" y="3906572"/>
            <a:ext cx="1032887"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679334" y="2831487"/>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736145" y="3901514"/>
            <a:ext cx="877388"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884840" y="4794180"/>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703258" y="4573848"/>
            <a:ext cx="353636" cy="344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703258" y="3556746"/>
            <a:ext cx="207962" cy="34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887647" y="4573847"/>
            <a:ext cx="287192" cy="344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1030862" y="3556746"/>
            <a:ext cx="143977" cy="34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748760" y="2323032"/>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666204" y="5686846"/>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567171" y="6141457"/>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Tree>
    <p:extLst>
      <p:ext uri="{BB962C8B-B14F-4D97-AF65-F5344CB8AC3E}">
        <p14:creationId xmlns:p14="http://schemas.microsoft.com/office/powerpoint/2010/main" val="2581043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何谓系统代数</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490746" y="3647208"/>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61501" y="3647208"/>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35262" y="5626592"/>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35263" y="3988329"/>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36122" y="4127948"/>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282018" y="4934916"/>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9991784" y="4969092"/>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24902" y="5867024"/>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35265" y="4312614"/>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35265" y="5304248"/>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31396" y="5338424"/>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31396" y="4312614"/>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596205" y="5115004"/>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09762" y="4339874"/>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66117" y="5539633"/>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696556" y="4363333"/>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34983" y="5561501"/>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extLst>
              <p:ext uri="{D42A27DB-BD31-4B8C-83A1-F6EECF244321}">
                <p14:modId xmlns:p14="http://schemas.microsoft.com/office/powerpoint/2010/main" val="1163654828"/>
              </p:ext>
            </p:extLst>
          </p:nvPr>
        </p:nvGraphicFramePr>
        <p:xfrm>
          <a:off x="549186" y="3743404"/>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0" y="3247477"/>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498654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785D6C-B334-D344-8EE8-2D1E54AFD528}"/>
              </a:ext>
            </a:extLst>
          </p:cNvPr>
          <p:cNvPicPr>
            <a:picLocks noChangeAspect="1"/>
          </p:cNvPicPr>
          <p:nvPr/>
        </p:nvPicPr>
        <p:blipFill rotWithShape="1">
          <a:blip r:embed="rId2">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从项目管理到软件部署与运营监控的有序数据空间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924790"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924790"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924790" y="2686968"/>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458029"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458029" y="2450218"/>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145473" y="5580514"/>
            <a:ext cx="1845794"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r>
              <a:rPr lang="zh-CN" altLang="en-US" dirty="0">
                <a:solidFill>
                  <a:schemeClr val="bg1"/>
                </a:solidFill>
                <a:latin typeface="STXinwei" panose="02010800040101010101" pitchFamily="2" charset="-122"/>
                <a:ea typeface="STXinwei" panose="02010800040101010101" pitchFamily="2" charset="-122"/>
              </a:rPr>
              <a:t>（</a:t>
            </a:r>
            <a:r>
              <a:rPr lang="en-TW" dirty="0">
                <a:solidFill>
                  <a:schemeClr val="bg1"/>
                </a:solidFill>
                <a:latin typeface="STXinwei" panose="02010800040101010101" pitchFamily="2" charset="-122"/>
                <a:ea typeface="STXinwei" panose="02010800040101010101" pitchFamily="2" charset="-122"/>
              </a:rPr>
              <a:t>安全性与活性</a:t>
            </a:r>
            <a:r>
              <a:rPr lang="zh-CN" altLang="en-US" dirty="0">
                <a:solidFill>
                  <a:schemeClr val="bg1"/>
                </a:solidFill>
                <a:latin typeface="STXinwei" panose="02010800040101010101" pitchFamily="2" charset="-122"/>
                <a:ea typeface="STXinwei" panose="02010800040101010101" pitchFamily="2" charset="-122"/>
              </a:rPr>
              <a:t>）</a:t>
            </a:r>
            <a:endParaRPr lang="en-TW" dirty="0">
              <a:solidFill>
                <a:schemeClr val="bg1"/>
              </a:solidFill>
              <a:latin typeface="STXinwei" panose="02010800040101010101" pitchFamily="2" charset="-122"/>
              <a:ea typeface="STXinwei" panose="02010800040101010101" pitchFamily="2" charset="-122"/>
            </a:endParaRPr>
          </a:p>
        </p:txBody>
      </p:sp>
      <p:cxnSp>
        <p:nvCxnSpPr>
          <p:cNvPr id="32" name="Straight Arrow Connector 31">
            <a:extLst>
              <a:ext uri="{FF2B5EF4-FFF2-40B4-BE49-F238E27FC236}">
                <a16:creationId xmlns:a16="http://schemas.microsoft.com/office/drawing/2014/main" id="{0F060FF9-931C-0E49-B0A7-1F38DCB78620}"/>
              </a:ext>
            </a:extLst>
          </p:cNvPr>
          <p:cNvCxnSpPr>
            <a:stCxn id="14" idx="2"/>
            <a:endCxn id="28" idx="7"/>
          </p:cNvCxnSpPr>
          <p:nvPr/>
        </p:nvCxnSpPr>
        <p:spPr>
          <a:xfrm flipH="1">
            <a:off x="1720957" y="3664897"/>
            <a:ext cx="1758648" cy="20662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5"/>
          </p:cNvCxnSpPr>
          <p:nvPr/>
        </p:nvCxnSpPr>
        <p:spPr>
          <a:xfrm flipH="1" flipV="1">
            <a:off x="1835085" y="2932665"/>
            <a:ext cx="947514" cy="5883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6"/>
            <a:endCxn id="10" idx="2"/>
          </p:cNvCxnSpPr>
          <p:nvPr/>
        </p:nvCxnSpPr>
        <p:spPr>
          <a:xfrm flipV="1">
            <a:off x="1991267" y="3664897"/>
            <a:ext cx="6777847" cy="24300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6"/>
            <a:endCxn id="10" idx="0"/>
          </p:cNvCxnSpPr>
          <p:nvPr/>
        </p:nvCxnSpPr>
        <p:spPr>
          <a:xfrm>
            <a:off x="1991267" y="2830894"/>
            <a:ext cx="6777847" cy="5461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310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379538"/>
            <a:ext cx="1569660" cy="369332"/>
          </a:xfrm>
          <a:prstGeom prst="rect">
            <a:avLst/>
          </a:prstGeom>
          <a:noFill/>
        </p:spPr>
        <p:txBody>
          <a:bodyPr wrap="none" rtlCol="0">
            <a:spAutoFit/>
          </a:bodyPr>
          <a:lstStyle/>
          <a:p>
            <a:r>
              <a:rPr lang="en-TW" dirty="0"/>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33</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系统设计方法论的怪圈</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TW" sz="2400" dirty="0">
                <a:solidFill>
                  <a:srgbClr val="C00000"/>
                </a:solidFill>
                <a:latin typeface="STXinwei" panose="02010800040101010101" pitchFamily="2" charset="-122"/>
                <a:ea typeface="STXinwei" panose="02010800040101010101" pitchFamily="2" charset="-122"/>
                <a:cs typeface="Arial" charset="0"/>
              </a:rPr>
              <a:t>如何</a:t>
            </a:r>
            <a:r>
              <a:rPr lang="zh-CN" altLang="en-US" sz="2400" dirty="0">
                <a:solidFill>
                  <a:srgbClr val="C00000"/>
                </a:solidFill>
                <a:latin typeface="STXinwei" panose="02010800040101010101" pitchFamily="2" charset="-122"/>
                <a:ea typeface="STXinwei" panose="02010800040101010101" pitchFamily="2" charset="-122"/>
                <a:cs typeface="Arial" charset="0"/>
              </a:rPr>
              <a:t>跳脱三者之间的纠缠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0" y="5881124"/>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34753" y="586336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7216636" y="1155434"/>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Tree>
    <p:extLst>
      <p:ext uri="{BB962C8B-B14F-4D97-AF65-F5344CB8AC3E}">
        <p14:creationId xmlns:p14="http://schemas.microsoft.com/office/powerpoint/2010/main" val="3399068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074400" y="4192418"/>
            <a:ext cx="1940957" cy="1546700"/>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1979414" y="4261914"/>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09346" y="4457117"/>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666" name="Google Shape;666;p69"/>
          <p:cNvSpPr/>
          <p:nvPr/>
        </p:nvSpPr>
        <p:spPr>
          <a:xfrm>
            <a:off x="251181" y="4028867"/>
            <a:ext cx="11694400" cy="2560400"/>
          </a:xfrm>
          <a:prstGeom prst="roundRect">
            <a:avLst>
              <a:gd name="adj" fmla="val 16667"/>
            </a:avLst>
          </a:prstGeom>
          <a:noFill/>
          <a:ln w="381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algn="ctr"/>
            <a:r>
              <a:rPr lang="en" sz="2667" b="1"/>
              <a:t>Institutionalized Data Assets (Namespaces)</a:t>
            </a:r>
            <a:endParaRPr sz="2667" b="1"/>
          </a:p>
        </p:txBody>
      </p:sp>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元宇宙中的三类数据资产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4634" y="4215526"/>
            <a:ext cx="1662193" cy="16621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98675" y="1203344"/>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44202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20200" y="254040"/>
            <a:ext cx="11356364" cy="763301"/>
          </a:xfrm>
          <a:prstGeom prst="rect">
            <a:avLst/>
          </a:prstGeom>
          <a:ln w="9525" cap="flat" cmpd="sng">
            <a:noFill/>
            <a:prstDash val="solid"/>
            <a:round/>
            <a:headEnd type="none" w="sm" len="sm"/>
            <a:tailEnd type="none" w="sm" len="sm"/>
          </a:ln>
        </p:spPr>
        <p:txBody>
          <a:bodyPr spcFirstLastPara="1" vert="horz" wrap="square" lIns="121852" tIns="121852" rIns="121852" bIns="121852" rtlCol="0" anchor="t" anchorCtr="0">
            <a:normAutofit/>
          </a:bodyPr>
          <a:lstStyle/>
          <a:p>
            <a:pPr algn="ctr" defTabSz="913944">
              <a:defRPr/>
            </a:pPr>
            <a:r>
              <a:rPr lang="zh-TW" altLang="en-US" sz="2399" dirty="0">
                <a:solidFill>
                  <a:srgbClr val="C00000"/>
                </a:solidFill>
                <a:latin typeface="STXinwei" panose="02010800040101010101" pitchFamily="2" charset="-122"/>
                <a:ea typeface="STXinwei" panose="02010800040101010101" pitchFamily="2" charset="-122"/>
                <a:cs typeface="Arial" charset="0"/>
              </a:rPr>
              <a:t>代数化元语言</a:t>
            </a:r>
            <a:r>
              <a:rPr lang="en-US" altLang="zh-TW" sz="2399" dirty="0">
                <a:solidFill>
                  <a:srgbClr val="C00000"/>
                </a:solidFill>
                <a:latin typeface="STXinwei" panose="02010800040101010101" pitchFamily="2" charset="-122"/>
                <a:ea typeface="STXinwei" panose="02010800040101010101" pitchFamily="2" charset="-122"/>
                <a:cs typeface="Arial" charset="0"/>
              </a:rPr>
              <a:t>(</a:t>
            </a:r>
            <a:r>
              <a:rPr lang="en-US" sz="2399" dirty="0" err="1">
                <a:solidFill>
                  <a:srgbClr val="C00000"/>
                </a:solidFill>
                <a:latin typeface="STXinwei" panose="02010800040101010101" pitchFamily="2" charset="-122"/>
                <a:ea typeface="STXinwei" panose="02010800040101010101" pitchFamily="2" charset="-122"/>
                <a:cs typeface="Arial" charset="0"/>
              </a:rPr>
              <a:t>AoS</a:t>
            </a:r>
            <a:r>
              <a:rPr lang="en-US" sz="2399" dirty="0">
                <a:solidFill>
                  <a:srgbClr val="C00000"/>
                </a:solidFill>
                <a:latin typeface="STXinwei" panose="02010800040101010101" pitchFamily="2" charset="-122"/>
                <a:ea typeface="STXinwei" panose="02010800040101010101" pitchFamily="2" charset="-122"/>
                <a:cs typeface="Arial" charset="0"/>
              </a:rPr>
              <a:t>)</a:t>
            </a:r>
            <a:r>
              <a:rPr lang="zh-TW" altLang="en-US" sz="2399" dirty="0">
                <a:solidFill>
                  <a:srgbClr val="C00000"/>
                </a:solidFill>
                <a:latin typeface="STXinwei" panose="02010800040101010101" pitchFamily="2" charset="-122"/>
                <a:ea typeface="STXinwei" panose="02010800040101010101" pitchFamily="2" charset="-122"/>
                <a:cs typeface="Arial" charset="0"/>
              </a:rPr>
              <a:t>在跨领域认知方法论的贡献</a:t>
            </a:r>
            <a:endParaRPr sz="2399"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5619" y="3154019"/>
            <a:ext cx="1494351" cy="1494351"/>
          </a:xfrm>
          <a:prstGeom prst="rect">
            <a:avLst/>
          </a:prstGeom>
          <a:noFill/>
          <a:ln>
            <a:noFill/>
          </a:ln>
        </p:spPr>
      </p:pic>
      <p:sp>
        <p:nvSpPr>
          <p:cNvPr id="156" name="Google Shape;156;p31"/>
          <p:cNvSpPr txBox="1"/>
          <p:nvPr/>
        </p:nvSpPr>
        <p:spPr>
          <a:xfrm>
            <a:off x="1005100" y="1017341"/>
            <a:ext cx="259538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199" b="1">
              <a:solidFill>
                <a:srgbClr val="0B5394"/>
              </a:solidFill>
              <a:latin typeface="Lato"/>
              <a:ea typeface="Lato"/>
              <a:cs typeface="Lato"/>
              <a:sym typeface="Lato"/>
            </a:endParaRPr>
          </a:p>
        </p:txBody>
      </p:sp>
      <p:sp>
        <p:nvSpPr>
          <p:cNvPr id="157" name="Google Shape;157;p31"/>
          <p:cNvSpPr txBox="1"/>
          <p:nvPr/>
        </p:nvSpPr>
        <p:spPr>
          <a:xfrm>
            <a:off x="5041724" y="1017341"/>
            <a:ext cx="2039204"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199" b="1">
              <a:solidFill>
                <a:srgbClr val="1C4587"/>
              </a:solidFill>
              <a:latin typeface="Lato"/>
              <a:ea typeface="Lato"/>
              <a:cs typeface="Lato"/>
              <a:sym typeface="Lato"/>
            </a:endParaRPr>
          </a:p>
        </p:txBody>
      </p:sp>
      <p:sp>
        <p:nvSpPr>
          <p:cNvPr id="158" name="Google Shape;158;p31"/>
          <p:cNvSpPr txBox="1"/>
          <p:nvPr/>
        </p:nvSpPr>
        <p:spPr>
          <a:xfrm>
            <a:off x="8640986" y="1017341"/>
            <a:ext cx="2516217" cy="738512"/>
          </a:xfrm>
          <a:prstGeom prst="rect">
            <a:avLst/>
          </a:prstGeom>
          <a:noFill/>
          <a:ln>
            <a:noFill/>
          </a:ln>
        </p:spPr>
        <p:txBody>
          <a:bodyPr spcFirstLastPara="1" wrap="square" lIns="121852" tIns="121852" rIns="121852" bIns="121852" anchor="ctr" anchorCtr="0">
            <a:noAutofit/>
          </a:bodyPr>
          <a:lstStyle/>
          <a:p>
            <a:pPr algn="ctr"/>
            <a:r>
              <a:rPr lang="en" sz="3199"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199" b="1">
              <a:solidFill>
                <a:srgbClr val="1C4587"/>
              </a:solidFill>
              <a:latin typeface="Lato"/>
              <a:ea typeface="Lato"/>
              <a:cs typeface="Lato"/>
              <a:sym typeface="Lato"/>
            </a:endParaRPr>
          </a:p>
        </p:txBody>
      </p:sp>
      <p:cxnSp>
        <p:nvCxnSpPr>
          <p:cNvPr id="159" name="Google Shape;159;p31"/>
          <p:cNvCxnSpPr/>
          <p:nvPr/>
        </p:nvCxnSpPr>
        <p:spPr>
          <a:xfrm>
            <a:off x="4235006" y="2271236"/>
            <a:ext cx="14395" cy="2314296"/>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0986" y="3100141"/>
            <a:ext cx="2516217" cy="1808319"/>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665" y="3056579"/>
            <a:ext cx="3099296" cy="1807927"/>
          </a:xfrm>
          <a:prstGeom prst="rect">
            <a:avLst/>
          </a:prstGeom>
          <a:noFill/>
          <a:ln>
            <a:noFill/>
          </a:ln>
        </p:spPr>
      </p:pic>
      <p:cxnSp>
        <p:nvCxnSpPr>
          <p:cNvPr id="162" name="Google Shape;162;p31"/>
          <p:cNvCxnSpPr/>
          <p:nvPr/>
        </p:nvCxnSpPr>
        <p:spPr>
          <a:xfrm>
            <a:off x="7873217" y="2229435"/>
            <a:ext cx="14395" cy="2314296"/>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7312" y="1613093"/>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可靠性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492" y="1625696"/>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en-TW" sz="3199" dirty="0">
                <a:latin typeface="STXinwei" panose="02010800040101010101" pitchFamily="2" charset="-122"/>
                <a:ea typeface="STXinwei" panose="02010800040101010101" pitchFamily="2" charset="-122"/>
              </a:rPr>
              <a:t>精确性</a:t>
            </a:r>
            <a:r>
              <a:rPr lang="zh-CN" altLang="en-US" sz="3199" dirty="0">
                <a:latin typeface="STXinwei" panose="02010800040101010101" pitchFamily="2" charset="-122"/>
                <a:ea typeface="STXinwei" panose="02010800040101010101" pitchFamily="2" charset="-122"/>
              </a:rPr>
              <a:t>）</a:t>
            </a:r>
            <a:endParaRPr lang="en-TW" sz="3199"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1276" y="1628070"/>
            <a:ext cx="2236510" cy="584647"/>
          </a:xfrm>
          <a:prstGeom prst="rect">
            <a:avLst/>
          </a:prstGeom>
          <a:noFill/>
        </p:spPr>
        <p:txBody>
          <a:bodyPr wrap="none" rtlCol="0">
            <a:spAutoFit/>
          </a:bodyPr>
          <a:lstStyle/>
          <a:p>
            <a:r>
              <a:rPr lang="zh-CN" altLang="en-US" sz="3199" dirty="0">
                <a:latin typeface="STXinwei" panose="02010800040101010101" pitchFamily="2" charset="-122"/>
                <a:ea typeface="STXinwei" panose="02010800040101010101" pitchFamily="2" charset="-122"/>
              </a:rPr>
              <a:t>（</a:t>
            </a:r>
            <a:r>
              <a:rPr lang="zh-CN" altLang="en-TW" sz="3199" dirty="0">
                <a:latin typeface="STXinwei" panose="02010800040101010101" pitchFamily="2" charset="-122"/>
                <a:ea typeface="STXinwei" panose="02010800040101010101" pitchFamily="2" charset="-122"/>
              </a:rPr>
              <a:t>可</a:t>
            </a:r>
            <a:r>
              <a:rPr lang="zh-CN" altLang="en-US" sz="3199" dirty="0">
                <a:latin typeface="STXinwei" panose="02010800040101010101" pitchFamily="2" charset="-122"/>
                <a:ea typeface="STXinwei" panose="02010800040101010101" pitchFamily="2" charset="-122"/>
              </a:rPr>
              <a:t>终止）</a:t>
            </a:r>
            <a:endParaRPr lang="en-TW" sz="3199"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249402" y="5238524"/>
            <a:ext cx="3638639" cy="954107"/>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351ADC0B-F233-AA49-969E-B0A2B6FC1017}"/>
              </a:ext>
            </a:extLst>
          </p:cNvPr>
          <p:cNvSpPr txBox="1"/>
          <p:nvPr/>
        </p:nvSpPr>
        <p:spPr>
          <a:xfrm>
            <a:off x="8162371" y="5238523"/>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
        <p:nvSpPr>
          <p:cNvPr id="19" name="TextBox 18">
            <a:extLst>
              <a:ext uri="{FF2B5EF4-FFF2-40B4-BE49-F238E27FC236}">
                <a16:creationId xmlns:a16="http://schemas.microsoft.com/office/drawing/2014/main" id="{ADB60623-1919-2E41-A946-CA480038AC94}"/>
              </a:ext>
            </a:extLst>
          </p:cNvPr>
          <p:cNvSpPr txBox="1"/>
          <p:nvPr/>
        </p:nvSpPr>
        <p:spPr>
          <a:xfrm>
            <a:off x="483474" y="5213702"/>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2" name="TextBox 1">
            <a:extLst>
              <a:ext uri="{FF2B5EF4-FFF2-40B4-BE49-F238E27FC236}">
                <a16:creationId xmlns:a16="http://schemas.microsoft.com/office/drawing/2014/main" id="{5892FAAF-8BA2-AF41-9406-6BD4916FA8DA}"/>
              </a:ext>
            </a:extLst>
          </p:cNvPr>
          <p:cNvSpPr txBox="1"/>
          <p:nvPr/>
        </p:nvSpPr>
        <p:spPr>
          <a:xfrm>
            <a:off x="797520" y="2413656"/>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49868" y="2533359"/>
            <a:ext cx="3918149" cy="523220"/>
          </a:xfrm>
          <a:prstGeom prst="rect">
            <a:avLst/>
          </a:prstGeom>
          <a:noFill/>
        </p:spPr>
        <p:txBody>
          <a:bodyPr wrap="square" rtlCol="0">
            <a:spAutoFit/>
          </a:bodyPr>
          <a:lstStyle/>
          <a:p>
            <a:pPr algn="ctr"/>
            <a:r>
              <a:rPr lang="en-TW" sz="1400" dirty="0">
                <a:latin typeface="STXinwei" panose="02010800040101010101" pitchFamily="2" charset="-122"/>
                <a:ea typeface="STXinwei" panose="02010800040101010101" pitchFamily="2" charset="-122"/>
              </a:rPr>
              <a:t>决策程序能根据现有运算资源</a:t>
            </a:r>
            <a:r>
              <a:rPr lang="zh-CN" altLang="en-US" sz="1400" dirty="0">
                <a:latin typeface="STXinwei" panose="02010800040101010101" pitchFamily="2" charset="-122"/>
                <a:ea typeface="STXinwei" panose="02010800040101010101" pitchFamily="2" charset="-122"/>
              </a:rPr>
              <a:t>，保证在有限运行时间和空间内得到决策结果。</a:t>
            </a:r>
            <a:endParaRPr lang="en-US" sz="1400" dirty="0">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0625AD22-10BE-D44B-9649-47AC81A1308D}"/>
              </a:ext>
            </a:extLst>
          </p:cNvPr>
          <p:cNvSpPr txBox="1"/>
          <p:nvPr/>
        </p:nvSpPr>
        <p:spPr>
          <a:xfrm>
            <a:off x="4284214" y="2476840"/>
            <a:ext cx="3616620" cy="523220"/>
          </a:xfrm>
          <a:prstGeom prst="rect">
            <a:avLst/>
          </a:prstGeom>
          <a:noFill/>
        </p:spPr>
        <p:txBody>
          <a:bodyPr wrap="square" rtlCol="0">
            <a:spAutoFit/>
          </a:bodyPr>
          <a:lstStyle/>
          <a:p>
            <a:pPr algn="ctr"/>
            <a:r>
              <a:rPr lang="en-US" sz="1400" dirty="0" err="1">
                <a:latin typeface="STXinwei" panose="02010800040101010101" pitchFamily="2" charset="-122"/>
                <a:ea typeface="STXinwei" panose="02010800040101010101" pitchFamily="2" charset="-122"/>
              </a:rPr>
              <a:t>语义的精准性</a:t>
            </a:r>
            <a:r>
              <a:rPr lang="zh-CN" altLang="en-US" sz="1400" dirty="0">
                <a:latin typeface="STXinwei" panose="02010800040101010101" pitchFamily="2" charset="-122"/>
                <a:ea typeface="STXinwei" panose="02010800040101010101" pitchFamily="2" charset="-122"/>
              </a:rPr>
              <a:t>决定假阴性或假阳性判断谬误是否出现。</a:t>
            </a:r>
            <a:endParaRPr lang="en-US" sz="1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52098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开发出</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数据密集工作流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的代数化互联互通原则</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优化体系。</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的系统建模可根据</a:t>
            </a:r>
            <a:r>
              <a:rPr lang="en-US" altLang="zh-CN" sz="1600" kern="0" dirty="0">
                <a:solidFill>
                  <a:schemeClr val="tx1"/>
                </a:solidFill>
                <a:latin typeface="STXinwei" panose="02010800040101010101" pitchFamily="2" charset="-122"/>
                <a:ea typeface="STXinwei" panose="02010800040101010101" pitchFamily="2" charset="-122"/>
              </a:rPr>
              <a:t>Abstract Interpretation</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来进行管理，从而建立一个基于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142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2"/>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3" tooltip="wikipedia:International Standard Book Number"/>
              </a:rPr>
              <a:t>ISBN</a:t>
            </a:r>
            <a:r>
              <a:rPr lang="en-US" sz="1200" i="1" dirty="0">
                <a:sym typeface="微软雅黑"/>
              </a:rPr>
              <a:t> </a:t>
            </a:r>
            <a:r>
              <a:rPr lang="en-US" sz="1200" i="1" dirty="0">
                <a:sym typeface="微软雅黑"/>
                <a:hlinkClick r:id="rId4"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5"/>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6"/>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579802" y="6092042"/>
            <a:ext cx="6708824" cy="369332"/>
          </a:xfrm>
          <a:prstGeom prst="rect">
            <a:avLst/>
          </a:prstGeom>
          <a:noFill/>
        </p:spPr>
        <p:txBody>
          <a:bodyPr wrap="non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 Michael Xia</a:t>
            </a:r>
            <a:r>
              <a:rPr kumimoji="1" lang="zh-CN" altLang="en-US" dirty="0">
                <a:solidFill>
                  <a:srgbClr val="000000"/>
                </a:solidFill>
                <a:latin typeface="Microsoft YaHei" panose="020B0503020204020204" pitchFamily="34" charset="-122"/>
                <a:ea typeface="Microsoft YaHei" panose="020B0503020204020204" pitchFamily="34" charset="-122"/>
              </a:rPr>
              <a:t>等人对此文稿所提供的编辑意见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33800</TotalTime>
  <Words>4639</Words>
  <Application>Microsoft Macintosh PowerPoint</Application>
  <PresentationFormat>Custom</PresentationFormat>
  <Paragraphs>711</Paragraphs>
  <Slides>45</Slides>
  <Notes>18</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PowerPoint Presentation</vt:lpstr>
      <vt:lpstr>PowerPoint Presentation</vt:lpstr>
      <vt:lpstr>“Named” Property Domain Specification： 键值域的代数化运算规则</vt:lpstr>
      <vt:lpstr>基于箭头(关系)与标签（命名空间）的运算方法</vt:lpstr>
      <vt:lpstr>函数与多项式的代数化运算均可根据箭头的追踪完成</vt:lpstr>
      <vt:lpstr>系统代数方法论：运用代数法则，在语义空间保证集成多种领域信息的封闭性</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何谓系统代数？</vt:lpstr>
      <vt:lpstr>系统建模是一个模型空间搜寻过程 （fixed point semantic formalize model interpolation）</vt:lpstr>
      <vt:lpstr>可表函子：将多领域数据类型对应于命名空间的函数 wikipedia: Representable Functor</vt:lpstr>
      <vt:lpstr>从项目管理到软件部署与运营监控的有序数据空间</vt:lpstr>
      <vt:lpstr>跨领域的偏序集表达形式</vt:lpstr>
      <vt:lpstr>代数元语言（AoS）和DevOps的结合</vt:lpstr>
      <vt:lpstr>系统设计方法论的怪圈 (如何跳脱三者之间的纠缠)</vt:lpstr>
      <vt:lpstr>PowerPoint Presentation</vt:lpstr>
      <vt:lpstr>系统代数(AoS)</vt:lpstr>
      <vt:lpstr>PowerPoint Presentation</vt:lpstr>
      <vt:lpstr>代数化元语言(AoS)在跨领域认知方法论的贡献</vt:lpstr>
      <vt:lpstr>系统代数AoS的应用案例：</vt:lpstr>
      <vt:lpstr>系统代数（AoS）的研究成果： （代数化表述并论证局部系统与系统整体的决策关系）</vt:lpstr>
      <vt:lpstr>下一步： 根据AoS的思路、开发出可规模化部署的可编程知识容器(P3KC)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3272</cp:revision>
  <dcterms:created xsi:type="dcterms:W3CDTF">2019-11-04T08:46:32Z</dcterms:created>
  <dcterms:modified xsi:type="dcterms:W3CDTF">2021-10-31T07:17:29Z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